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71" r:id="rId8"/>
    <p:sldId id="273" r:id="rId9"/>
    <p:sldId id="262" r:id="rId10"/>
    <p:sldId id="269" r:id="rId11"/>
    <p:sldId id="263" r:id="rId12"/>
    <p:sldId id="272" r:id="rId13"/>
    <p:sldId id="264" r:id="rId14"/>
    <p:sldId id="265" r:id="rId15"/>
    <p:sldId id="266" r:id="rId16"/>
    <p:sldId id="267" r:id="rId17"/>
    <p:sldId id="268" r:id="rId18"/>
    <p:sldId id="270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84" autoAdjust="0"/>
  </p:normalViewPr>
  <p:slideViewPr>
    <p:cSldViewPr>
      <p:cViewPr varScale="1">
        <p:scale>
          <a:sx n="48" d="100"/>
          <a:sy n="48" d="100"/>
        </p:scale>
        <p:origin x="984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AG\Pyramide%20Ages%2022%20BCM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AG\Pyramide%20Ages%2022%20BCM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AG\Pyramide%20Ages%2022%20BCM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Statistiques%2021-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AG\Statistiques%2021-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Compta\Recettes_2022_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Compta\Fonctionnement_22_23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lain\Desktop\docs%20BCM\Compta\Recettes_2022_2023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/>
              <a:t>répartition</a:t>
            </a:r>
            <a:r>
              <a:rPr lang="fr-FR" baseline="0"/>
              <a:t> H/F</a:t>
            </a:r>
            <a:endParaRPr lang="fr-FR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spPr>
            <a:solidFill>
              <a:srgbClr val="00B050"/>
            </a:solidFill>
          </c:spPr>
          <c:dPt>
            <c:idx val="0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10-44B0-8637-B52887E9570F}"/>
              </c:ext>
            </c:extLst>
          </c:dPt>
          <c:dPt>
            <c:idx val="1"/>
            <c:bubble3D val="0"/>
            <c:spPr>
              <a:solidFill>
                <a:srgbClr val="F583E7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10-44B0-8637-B52887E9570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Feuil1!$E$104:$E$105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Feuil1!$O$104:$O$105</c:f>
              <c:numCache>
                <c:formatCode>General</c:formatCode>
                <c:ptCount val="2"/>
                <c:pt idx="0">
                  <c:v>45</c:v>
                </c:pt>
                <c:pt idx="1">
                  <c:v>-55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10-44B0-8637-B52887E9570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 rtl="0">
              <a:defRPr sz="15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effectLst>
                  <a:outerShdw blurRad="50800" dist="50800" dir="5400000" sx="45000" sy="45000" algn="ctr" rotWithShape="0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69365146296876101"/>
          <c:y val="0.61498532991283794"/>
          <c:w val="0.29765674184349888"/>
          <c:h val="0.361064509138192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111111111111109E-2"/>
          <c:y val="0.17997739865850101"/>
          <c:w val="0.93888888888888888"/>
          <c:h val="0.72719087197433652"/>
        </c:manualLayout>
      </c:layout>
      <c:lineChart>
        <c:grouping val="standard"/>
        <c:varyColors val="0"/>
        <c:ser>
          <c:idx val="0"/>
          <c:order val="0"/>
          <c:spPr>
            <a:ln w="3492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Feuil1!$F$1:$M$1</c:f>
              <c:strCache>
                <c:ptCount val="8"/>
                <c:pt idx="0">
                  <c:v>&gt;60</c:v>
                </c:pt>
                <c:pt idx="1">
                  <c:v>60-65</c:v>
                </c:pt>
                <c:pt idx="2">
                  <c:v>65-70</c:v>
                </c:pt>
                <c:pt idx="3">
                  <c:v>70-75</c:v>
                </c:pt>
                <c:pt idx="4">
                  <c:v>75-80</c:v>
                </c:pt>
                <c:pt idx="5">
                  <c:v>80-85</c:v>
                </c:pt>
                <c:pt idx="6">
                  <c:v>85-90</c:v>
                </c:pt>
                <c:pt idx="7">
                  <c:v>90-95</c:v>
                </c:pt>
              </c:strCache>
            </c:strRef>
          </c:cat>
          <c:val>
            <c:numRef>
              <c:f>Feuil1!$F$103:$M$103</c:f>
              <c:numCache>
                <c:formatCode>General</c:formatCode>
                <c:ptCount val="8"/>
                <c:pt idx="0">
                  <c:v>3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24</c:v>
                </c:pt>
                <c:pt idx="5">
                  <c:v>19</c:v>
                </c:pt>
                <c:pt idx="6">
                  <c:v>11</c:v>
                </c:pt>
                <c:pt idx="7">
                  <c:v>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6E3-48C5-81F9-8B0A75D93F0B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22108224"/>
        <c:axId val="722109472"/>
      </c:lineChart>
      <c:catAx>
        <c:axId val="722108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>
              <a:lumMod val="95000"/>
            </a:schemeClr>
          </a:solidFill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22109472"/>
        <c:crosses val="autoZero"/>
        <c:auto val="1"/>
        <c:lblAlgn val="ctr"/>
        <c:lblOffset val="100"/>
        <c:noMultiLvlLbl val="0"/>
      </c:catAx>
      <c:valAx>
        <c:axId val="7221094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722108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50000"/>
        <a:lumOff val="50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Pyramide des ages</a:t>
            </a:r>
          </a:p>
          <a:p>
            <a:pPr>
              <a:defRPr/>
            </a:pPr>
            <a:r>
              <a:rPr lang="en-US"/>
              <a:t>Moyenne 75 ans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Feuil1!$E$104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00B050"/>
            </a:solidFill>
            <a:ln cmpd="sng">
              <a:solidFill>
                <a:schemeClr val="accent1"/>
              </a:solidFill>
            </a:ln>
            <a:effectLst>
              <a:glow>
                <a:srgbClr val="00B0F0">
                  <a:alpha val="40000"/>
                </a:srgbClr>
              </a:glow>
              <a:softEdge rad="0"/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cat>
            <c:strRef>
              <c:f>Feuil1!$F$1:$N$1</c:f>
              <c:strCache>
                <c:ptCount val="9"/>
                <c:pt idx="0">
                  <c:v>&gt;60</c:v>
                </c:pt>
                <c:pt idx="1">
                  <c:v>60-65</c:v>
                </c:pt>
                <c:pt idx="2">
                  <c:v>65-70</c:v>
                </c:pt>
                <c:pt idx="3">
                  <c:v>70-75</c:v>
                </c:pt>
                <c:pt idx="4">
                  <c:v>75-80</c:v>
                </c:pt>
                <c:pt idx="5">
                  <c:v>80-85</c:v>
                </c:pt>
                <c:pt idx="6">
                  <c:v>85-90</c:v>
                </c:pt>
                <c:pt idx="7">
                  <c:v>90-95</c:v>
                </c:pt>
                <c:pt idx="8">
                  <c:v>&gt;95</c:v>
                </c:pt>
              </c:strCache>
            </c:strRef>
          </c:cat>
          <c:val>
            <c:numRef>
              <c:f>Feuil1!$F$104:$M$104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5</c:v>
                </c:pt>
                <c:pt idx="3">
                  <c:v>11</c:v>
                </c:pt>
                <c:pt idx="4">
                  <c:v>9</c:v>
                </c:pt>
                <c:pt idx="5">
                  <c:v>9</c:v>
                </c:pt>
                <c:pt idx="6">
                  <c:v>7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1FE-49DF-A7B4-C072730F0F16}"/>
            </c:ext>
          </c:extLst>
        </c:ser>
        <c:ser>
          <c:idx val="1"/>
          <c:order val="1"/>
          <c:tx>
            <c:strRef>
              <c:f>Feuil1!$E$105</c:f>
              <c:strCache>
                <c:ptCount val="1"/>
                <c:pt idx="0">
                  <c:v>Femmes</c:v>
                </c:pt>
              </c:strCache>
            </c:strRef>
          </c:tx>
          <c:spPr>
            <a:solidFill>
              <a:srgbClr val="F583E7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c:spPr>
          <c:invertIfNegative val="0"/>
          <c:cat>
            <c:strRef>
              <c:f>Feuil1!$F$1:$N$1</c:f>
              <c:strCache>
                <c:ptCount val="9"/>
                <c:pt idx="0">
                  <c:v>&gt;60</c:v>
                </c:pt>
                <c:pt idx="1">
                  <c:v>60-65</c:v>
                </c:pt>
                <c:pt idx="2">
                  <c:v>65-70</c:v>
                </c:pt>
                <c:pt idx="3">
                  <c:v>70-75</c:v>
                </c:pt>
                <c:pt idx="4">
                  <c:v>75-80</c:v>
                </c:pt>
                <c:pt idx="5">
                  <c:v>80-85</c:v>
                </c:pt>
                <c:pt idx="6">
                  <c:v>85-90</c:v>
                </c:pt>
                <c:pt idx="7">
                  <c:v>90-95</c:v>
                </c:pt>
                <c:pt idx="8">
                  <c:v>&gt;95</c:v>
                </c:pt>
              </c:strCache>
            </c:strRef>
          </c:cat>
          <c:val>
            <c:numRef>
              <c:f>Feuil1!$F$105:$M$105</c:f>
              <c:numCache>
                <c:formatCode>General</c:formatCode>
                <c:ptCount val="8"/>
                <c:pt idx="0">
                  <c:v>-2</c:v>
                </c:pt>
                <c:pt idx="1">
                  <c:v>-2</c:v>
                </c:pt>
                <c:pt idx="2">
                  <c:v>-7</c:v>
                </c:pt>
                <c:pt idx="3">
                  <c:v>-13</c:v>
                </c:pt>
                <c:pt idx="4">
                  <c:v>-15</c:v>
                </c:pt>
                <c:pt idx="5">
                  <c:v>-10</c:v>
                </c:pt>
                <c:pt idx="6">
                  <c:v>-4</c:v>
                </c:pt>
                <c:pt idx="7">
                  <c:v>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1FE-49DF-A7B4-C072730F0F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16011712"/>
        <c:axId val="716012544"/>
      </c:barChart>
      <c:catAx>
        <c:axId val="716011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6012544"/>
        <c:crosses val="autoZero"/>
        <c:auto val="1"/>
        <c:lblAlgn val="ctr"/>
        <c:lblOffset val="100"/>
        <c:noMultiLvlLbl val="0"/>
      </c:catAx>
      <c:valAx>
        <c:axId val="716012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716011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tx1">
        <a:lumMod val="50000"/>
        <a:lumOff val="50000"/>
      </a:schemeClr>
    </a:solidFill>
    <a:ln w="0">
      <a:solidFill>
        <a:schemeClr val="accent1"/>
      </a:solidFill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Nb de</a:t>
            </a:r>
            <a:r>
              <a:rPr lang="en-US" baseline="0"/>
              <a:t> paires</a:t>
            </a:r>
          </a:p>
          <a:p>
            <a:pPr>
              <a:defRPr/>
            </a:pPr>
            <a:r>
              <a:rPr lang="en-US" baseline="0"/>
              <a:t>sept21 - nov22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3247594050743653E-2"/>
          <c:y val="0.17171296296296298"/>
          <c:w val="0.90286351706036749"/>
          <c:h val="0.69885061242344704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1874687"/>
        <c:axId val="402620703"/>
      </c:barChart>
      <c:catAx>
        <c:axId val="29187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2620703"/>
        <c:crosses val="autoZero"/>
        <c:auto val="1"/>
        <c:lblAlgn val="ctr"/>
        <c:lblOffset val="100"/>
        <c:noMultiLvlLbl val="0"/>
      </c:catAx>
      <c:valAx>
        <c:axId val="402620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1874687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chemeClr val="tx1"/>
                </a:solidFill>
              </a:rPr>
              <a:t>Nb de</a:t>
            </a:r>
            <a:r>
              <a:rPr lang="en-US" sz="2400" baseline="0" dirty="0">
                <a:solidFill>
                  <a:schemeClr val="tx1"/>
                </a:solidFill>
              </a:rPr>
              <a:t> </a:t>
            </a:r>
            <a:r>
              <a:rPr lang="en-US" sz="2400" baseline="0" dirty="0" err="1">
                <a:solidFill>
                  <a:schemeClr val="tx1"/>
                </a:solidFill>
              </a:rPr>
              <a:t>paires</a:t>
            </a:r>
            <a:endParaRPr lang="en-US" sz="2400" baseline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400" baseline="0" dirty="0" err="1">
                <a:solidFill>
                  <a:schemeClr val="tx1"/>
                </a:solidFill>
              </a:rPr>
              <a:t>depuis</a:t>
            </a:r>
            <a:r>
              <a:rPr lang="en-US" sz="2400" baseline="0" dirty="0">
                <a:solidFill>
                  <a:schemeClr val="tx1"/>
                </a:solidFill>
              </a:rPr>
              <a:t> sept 2021</a:t>
            </a:r>
          </a:p>
        </c:rich>
      </c:tx>
      <c:layout>
        <c:manualLayout>
          <c:xMode val="edge"/>
          <c:yMode val="edge"/>
          <c:x val="0.33019038241034016"/>
          <c:y val="4.36918496464458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8.3247563687892143E-2"/>
          <c:y val="0.13835442941250636"/>
          <c:w val="0.90286351706036749"/>
          <c:h val="0.6988506124234470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 w="9525" cap="flat" cmpd="sng" algn="ctr">
              <a:solidFill>
                <a:srgbClr val="0070C0"/>
              </a:solidFill>
              <a:round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</c:spPr>
          <c:invertIfNegative val="0"/>
          <c:trendline>
            <c:spPr>
              <a:ln w="22225" cap="rnd">
                <a:solidFill>
                  <a:srgbClr val="FF0000"/>
                </a:solidFill>
              </a:ln>
              <a:effectLst/>
            </c:spPr>
            <c:trendlineType val="poly"/>
            <c:order val="6"/>
            <c:dispRSqr val="0"/>
            <c:dispEq val="0"/>
          </c:trendline>
          <c:val>
            <c:numRef>
              <c:f>Feuil1!$A$1:$A$209</c:f>
              <c:numCache>
                <c:formatCode>General</c:formatCode>
                <c:ptCount val="209"/>
                <c:pt idx="0">
                  <c:v>14</c:v>
                </c:pt>
                <c:pt idx="1">
                  <c:v>8</c:v>
                </c:pt>
                <c:pt idx="2">
                  <c:v>16</c:v>
                </c:pt>
                <c:pt idx="3">
                  <c:v>12</c:v>
                </c:pt>
                <c:pt idx="4">
                  <c:v>12</c:v>
                </c:pt>
                <c:pt idx="5">
                  <c:v>13</c:v>
                </c:pt>
                <c:pt idx="6">
                  <c:v>16</c:v>
                </c:pt>
                <c:pt idx="7">
                  <c:v>15</c:v>
                </c:pt>
                <c:pt idx="8">
                  <c:v>18</c:v>
                </c:pt>
                <c:pt idx="9">
                  <c:v>18</c:v>
                </c:pt>
                <c:pt idx="10">
                  <c:v>26</c:v>
                </c:pt>
                <c:pt idx="11">
                  <c:v>16</c:v>
                </c:pt>
                <c:pt idx="12">
                  <c:v>23</c:v>
                </c:pt>
                <c:pt idx="13">
                  <c:v>16</c:v>
                </c:pt>
                <c:pt idx="14">
                  <c:v>26</c:v>
                </c:pt>
                <c:pt idx="15">
                  <c:v>17</c:v>
                </c:pt>
                <c:pt idx="16">
                  <c:v>24</c:v>
                </c:pt>
                <c:pt idx="17">
                  <c:v>18</c:v>
                </c:pt>
                <c:pt idx="18">
                  <c:v>22</c:v>
                </c:pt>
                <c:pt idx="19">
                  <c:v>23</c:v>
                </c:pt>
                <c:pt idx="20">
                  <c:v>24</c:v>
                </c:pt>
                <c:pt idx="21">
                  <c:v>19</c:v>
                </c:pt>
                <c:pt idx="22">
                  <c:v>30</c:v>
                </c:pt>
                <c:pt idx="23">
                  <c:v>23</c:v>
                </c:pt>
                <c:pt idx="24">
                  <c:v>26</c:v>
                </c:pt>
                <c:pt idx="25">
                  <c:v>22</c:v>
                </c:pt>
                <c:pt idx="26">
                  <c:v>29</c:v>
                </c:pt>
                <c:pt idx="27">
                  <c:v>21</c:v>
                </c:pt>
                <c:pt idx="28">
                  <c:v>27</c:v>
                </c:pt>
                <c:pt idx="29">
                  <c:v>18</c:v>
                </c:pt>
                <c:pt idx="30">
                  <c:v>27</c:v>
                </c:pt>
                <c:pt idx="31">
                  <c:v>24</c:v>
                </c:pt>
                <c:pt idx="32">
                  <c:v>12</c:v>
                </c:pt>
                <c:pt idx="33">
                  <c:v>20</c:v>
                </c:pt>
                <c:pt idx="34">
                  <c:v>13</c:v>
                </c:pt>
                <c:pt idx="35">
                  <c:v>20</c:v>
                </c:pt>
                <c:pt idx="36">
                  <c:v>12</c:v>
                </c:pt>
                <c:pt idx="37">
                  <c:v>22</c:v>
                </c:pt>
                <c:pt idx="38">
                  <c:v>17</c:v>
                </c:pt>
                <c:pt idx="39">
                  <c:v>20</c:v>
                </c:pt>
                <c:pt idx="40">
                  <c:v>16</c:v>
                </c:pt>
                <c:pt idx="41">
                  <c:v>23</c:v>
                </c:pt>
                <c:pt idx="42">
                  <c:v>14</c:v>
                </c:pt>
                <c:pt idx="43">
                  <c:v>19</c:v>
                </c:pt>
                <c:pt idx="44">
                  <c:v>25</c:v>
                </c:pt>
                <c:pt idx="45">
                  <c:v>16</c:v>
                </c:pt>
                <c:pt idx="46">
                  <c:v>13</c:v>
                </c:pt>
                <c:pt idx="47">
                  <c:v>12</c:v>
                </c:pt>
                <c:pt idx="48">
                  <c:v>19</c:v>
                </c:pt>
                <c:pt idx="49">
                  <c:v>18</c:v>
                </c:pt>
                <c:pt idx="50">
                  <c:v>22</c:v>
                </c:pt>
                <c:pt idx="51">
                  <c:v>17</c:v>
                </c:pt>
                <c:pt idx="52">
                  <c:v>14</c:v>
                </c:pt>
                <c:pt idx="53">
                  <c:v>23</c:v>
                </c:pt>
                <c:pt idx="54">
                  <c:v>15</c:v>
                </c:pt>
                <c:pt idx="55">
                  <c:v>17</c:v>
                </c:pt>
                <c:pt idx="56">
                  <c:v>15</c:v>
                </c:pt>
                <c:pt idx="57">
                  <c:v>18</c:v>
                </c:pt>
                <c:pt idx="58">
                  <c:v>19</c:v>
                </c:pt>
                <c:pt idx="59">
                  <c:v>17</c:v>
                </c:pt>
                <c:pt idx="60">
                  <c:v>20</c:v>
                </c:pt>
                <c:pt idx="61">
                  <c:v>15</c:v>
                </c:pt>
                <c:pt idx="62">
                  <c:v>19</c:v>
                </c:pt>
                <c:pt idx="63">
                  <c:v>18</c:v>
                </c:pt>
                <c:pt idx="64">
                  <c:v>15</c:v>
                </c:pt>
                <c:pt idx="65">
                  <c:v>16</c:v>
                </c:pt>
                <c:pt idx="66">
                  <c:v>17</c:v>
                </c:pt>
                <c:pt idx="67">
                  <c:v>16</c:v>
                </c:pt>
                <c:pt idx="68">
                  <c:v>14</c:v>
                </c:pt>
                <c:pt idx="69">
                  <c:v>16</c:v>
                </c:pt>
                <c:pt idx="70">
                  <c:v>18</c:v>
                </c:pt>
                <c:pt idx="71">
                  <c:v>17</c:v>
                </c:pt>
                <c:pt idx="72">
                  <c:v>17</c:v>
                </c:pt>
                <c:pt idx="73">
                  <c:v>15</c:v>
                </c:pt>
                <c:pt idx="74">
                  <c:v>9</c:v>
                </c:pt>
                <c:pt idx="75">
                  <c:v>16</c:v>
                </c:pt>
                <c:pt idx="76">
                  <c:v>14</c:v>
                </c:pt>
                <c:pt idx="77">
                  <c:v>20</c:v>
                </c:pt>
                <c:pt idx="78">
                  <c:v>12</c:v>
                </c:pt>
                <c:pt idx="79">
                  <c:v>14</c:v>
                </c:pt>
                <c:pt idx="80">
                  <c:v>17</c:v>
                </c:pt>
                <c:pt idx="81">
                  <c:v>19</c:v>
                </c:pt>
                <c:pt idx="82">
                  <c:v>15</c:v>
                </c:pt>
                <c:pt idx="83">
                  <c:v>16</c:v>
                </c:pt>
                <c:pt idx="84">
                  <c:v>13</c:v>
                </c:pt>
                <c:pt idx="85">
                  <c:v>18</c:v>
                </c:pt>
                <c:pt idx="86">
                  <c:v>11</c:v>
                </c:pt>
                <c:pt idx="87">
                  <c:v>8</c:v>
                </c:pt>
                <c:pt idx="88">
                  <c:v>11</c:v>
                </c:pt>
                <c:pt idx="89">
                  <c:v>10</c:v>
                </c:pt>
                <c:pt idx="90">
                  <c:v>12</c:v>
                </c:pt>
                <c:pt idx="91">
                  <c:v>14</c:v>
                </c:pt>
                <c:pt idx="92">
                  <c:v>13</c:v>
                </c:pt>
                <c:pt idx="93">
                  <c:v>14</c:v>
                </c:pt>
                <c:pt idx="94">
                  <c:v>16</c:v>
                </c:pt>
                <c:pt idx="95">
                  <c:v>21</c:v>
                </c:pt>
                <c:pt idx="96">
                  <c:v>14</c:v>
                </c:pt>
                <c:pt idx="97">
                  <c:v>16</c:v>
                </c:pt>
                <c:pt idx="98">
                  <c:v>12</c:v>
                </c:pt>
                <c:pt idx="99">
                  <c:v>18</c:v>
                </c:pt>
                <c:pt idx="100">
                  <c:v>18</c:v>
                </c:pt>
                <c:pt idx="101">
                  <c:v>16</c:v>
                </c:pt>
                <c:pt idx="102">
                  <c:v>21</c:v>
                </c:pt>
                <c:pt idx="103">
                  <c:v>22</c:v>
                </c:pt>
                <c:pt idx="104">
                  <c:v>14</c:v>
                </c:pt>
                <c:pt idx="105">
                  <c:v>18</c:v>
                </c:pt>
                <c:pt idx="106">
                  <c:v>21</c:v>
                </c:pt>
                <c:pt idx="107">
                  <c:v>21</c:v>
                </c:pt>
                <c:pt idx="108">
                  <c:v>21</c:v>
                </c:pt>
                <c:pt idx="109">
                  <c:v>21</c:v>
                </c:pt>
                <c:pt idx="110">
                  <c:v>28</c:v>
                </c:pt>
                <c:pt idx="111">
                  <c:v>20</c:v>
                </c:pt>
                <c:pt idx="112">
                  <c:v>26</c:v>
                </c:pt>
                <c:pt idx="113">
                  <c:v>21</c:v>
                </c:pt>
                <c:pt idx="114">
                  <c:v>23</c:v>
                </c:pt>
                <c:pt idx="115">
                  <c:v>23</c:v>
                </c:pt>
                <c:pt idx="116">
                  <c:v>17</c:v>
                </c:pt>
                <c:pt idx="117">
                  <c:v>15</c:v>
                </c:pt>
                <c:pt idx="118">
                  <c:v>17</c:v>
                </c:pt>
                <c:pt idx="119">
                  <c:v>23</c:v>
                </c:pt>
                <c:pt idx="120">
                  <c:v>14</c:v>
                </c:pt>
                <c:pt idx="121">
                  <c:v>13</c:v>
                </c:pt>
                <c:pt idx="122">
                  <c:v>12</c:v>
                </c:pt>
                <c:pt idx="123">
                  <c:v>18</c:v>
                </c:pt>
                <c:pt idx="124">
                  <c:v>17</c:v>
                </c:pt>
                <c:pt idx="125">
                  <c:v>21</c:v>
                </c:pt>
                <c:pt idx="126">
                  <c:v>23</c:v>
                </c:pt>
                <c:pt idx="127">
                  <c:v>17</c:v>
                </c:pt>
                <c:pt idx="128">
                  <c:v>17</c:v>
                </c:pt>
                <c:pt idx="129">
                  <c:v>19</c:v>
                </c:pt>
                <c:pt idx="130">
                  <c:v>16</c:v>
                </c:pt>
                <c:pt idx="131">
                  <c:v>24</c:v>
                </c:pt>
                <c:pt idx="132">
                  <c:v>21</c:v>
                </c:pt>
                <c:pt idx="133">
                  <c:v>20</c:v>
                </c:pt>
                <c:pt idx="134">
                  <c:v>21</c:v>
                </c:pt>
                <c:pt idx="135">
                  <c:v>19</c:v>
                </c:pt>
                <c:pt idx="136">
                  <c:v>20</c:v>
                </c:pt>
                <c:pt idx="137">
                  <c:v>20</c:v>
                </c:pt>
                <c:pt idx="138">
                  <c:v>24</c:v>
                </c:pt>
                <c:pt idx="139">
                  <c:v>20</c:v>
                </c:pt>
                <c:pt idx="140">
                  <c:v>21</c:v>
                </c:pt>
                <c:pt idx="141">
                  <c:v>20</c:v>
                </c:pt>
                <c:pt idx="142">
                  <c:v>19</c:v>
                </c:pt>
                <c:pt idx="143">
                  <c:v>18</c:v>
                </c:pt>
                <c:pt idx="144">
                  <c:v>20</c:v>
                </c:pt>
                <c:pt idx="145">
                  <c:v>18</c:v>
                </c:pt>
                <c:pt idx="146">
                  <c:v>20</c:v>
                </c:pt>
                <c:pt idx="147">
                  <c:v>18</c:v>
                </c:pt>
                <c:pt idx="148">
                  <c:v>19</c:v>
                </c:pt>
                <c:pt idx="149">
                  <c:v>19</c:v>
                </c:pt>
                <c:pt idx="150">
                  <c:v>16</c:v>
                </c:pt>
                <c:pt idx="151">
                  <c:v>22</c:v>
                </c:pt>
                <c:pt idx="152">
                  <c:v>17</c:v>
                </c:pt>
                <c:pt idx="153">
                  <c:v>17</c:v>
                </c:pt>
                <c:pt idx="154">
                  <c:v>20</c:v>
                </c:pt>
                <c:pt idx="155">
                  <c:v>19</c:v>
                </c:pt>
                <c:pt idx="156">
                  <c:v>17</c:v>
                </c:pt>
                <c:pt idx="157">
                  <c:v>16</c:v>
                </c:pt>
                <c:pt idx="158">
                  <c:v>18</c:v>
                </c:pt>
                <c:pt idx="159">
                  <c:v>19</c:v>
                </c:pt>
                <c:pt idx="160">
                  <c:v>19</c:v>
                </c:pt>
                <c:pt idx="161">
                  <c:v>18</c:v>
                </c:pt>
                <c:pt idx="162">
                  <c:v>16</c:v>
                </c:pt>
                <c:pt idx="163">
                  <c:v>17</c:v>
                </c:pt>
                <c:pt idx="164">
                  <c:v>15</c:v>
                </c:pt>
                <c:pt idx="165">
                  <c:v>17</c:v>
                </c:pt>
                <c:pt idx="166">
                  <c:v>17</c:v>
                </c:pt>
                <c:pt idx="167">
                  <c:v>15</c:v>
                </c:pt>
                <c:pt idx="168">
                  <c:v>15</c:v>
                </c:pt>
                <c:pt idx="169">
                  <c:v>19</c:v>
                </c:pt>
                <c:pt idx="170">
                  <c:v>17</c:v>
                </c:pt>
                <c:pt idx="171">
                  <c:v>12</c:v>
                </c:pt>
                <c:pt idx="172">
                  <c:v>10</c:v>
                </c:pt>
                <c:pt idx="173">
                  <c:v>15</c:v>
                </c:pt>
                <c:pt idx="174">
                  <c:v>15</c:v>
                </c:pt>
                <c:pt idx="175">
                  <c:v>15</c:v>
                </c:pt>
                <c:pt idx="176">
                  <c:v>10</c:v>
                </c:pt>
                <c:pt idx="177">
                  <c:v>11</c:v>
                </c:pt>
                <c:pt idx="178">
                  <c:v>15</c:v>
                </c:pt>
                <c:pt idx="179">
                  <c:v>18</c:v>
                </c:pt>
                <c:pt idx="180">
                  <c:v>28</c:v>
                </c:pt>
                <c:pt idx="181">
                  <c:v>16</c:v>
                </c:pt>
                <c:pt idx="182">
                  <c:v>18</c:v>
                </c:pt>
                <c:pt idx="183">
                  <c:v>21</c:v>
                </c:pt>
                <c:pt idx="184">
                  <c:v>18</c:v>
                </c:pt>
                <c:pt idx="185">
                  <c:v>21</c:v>
                </c:pt>
                <c:pt idx="186">
                  <c:v>19</c:v>
                </c:pt>
                <c:pt idx="187">
                  <c:v>18</c:v>
                </c:pt>
                <c:pt idx="188">
                  <c:v>22</c:v>
                </c:pt>
                <c:pt idx="189">
                  <c:v>18</c:v>
                </c:pt>
                <c:pt idx="190">
                  <c:v>20</c:v>
                </c:pt>
                <c:pt idx="191">
                  <c:v>20</c:v>
                </c:pt>
                <c:pt idx="192">
                  <c:v>20</c:v>
                </c:pt>
                <c:pt idx="193">
                  <c:v>14</c:v>
                </c:pt>
                <c:pt idx="194">
                  <c:v>16</c:v>
                </c:pt>
                <c:pt idx="195">
                  <c:v>20</c:v>
                </c:pt>
                <c:pt idx="196">
                  <c:v>23</c:v>
                </c:pt>
                <c:pt idx="197">
                  <c:v>23</c:v>
                </c:pt>
                <c:pt idx="198">
                  <c:v>29</c:v>
                </c:pt>
                <c:pt idx="199">
                  <c:v>20</c:v>
                </c:pt>
                <c:pt idx="200">
                  <c:v>19</c:v>
                </c:pt>
                <c:pt idx="201">
                  <c:v>18</c:v>
                </c:pt>
                <c:pt idx="202">
                  <c:v>19</c:v>
                </c:pt>
                <c:pt idx="203">
                  <c:v>22</c:v>
                </c:pt>
                <c:pt idx="204">
                  <c:v>25</c:v>
                </c:pt>
                <c:pt idx="205">
                  <c:v>24</c:v>
                </c:pt>
                <c:pt idx="206">
                  <c:v>21</c:v>
                </c:pt>
                <c:pt idx="207">
                  <c:v>18</c:v>
                </c:pt>
                <c:pt idx="208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AA7-41DB-B107-BD4B0D643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91874687"/>
        <c:axId val="402620703"/>
      </c:barChart>
      <c:catAx>
        <c:axId val="291874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02620703"/>
        <c:crosses val="autoZero"/>
        <c:auto val="1"/>
        <c:lblAlgn val="ctr"/>
        <c:lblOffset val="100"/>
        <c:noMultiLvlLbl val="0"/>
      </c:catAx>
      <c:valAx>
        <c:axId val="402620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291874687"/>
        <c:crosses val="autoZero"/>
        <c:crossBetween val="between"/>
      </c:valAx>
      <c:spPr>
        <a:solidFill>
          <a:schemeClr val="bg2"/>
        </a:solidFill>
        <a:ln>
          <a:solidFill>
            <a:srgbClr val="00B0F0"/>
          </a:solidFill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200" baseline="0" dirty="0">
                <a:solidFill>
                  <a:schemeClr val="tx1"/>
                </a:solidFill>
              </a:rPr>
              <a:t>Etat des </a:t>
            </a:r>
            <a:r>
              <a:rPr lang="en-US" sz="2200" baseline="0" dirty="0" err="1">
                <a:solidFill>
                  <a:schemeClr val="tx1"/>
                </a:solidFill>
              </a:rPr>
              <a:t>Recettes</a:t>
            </a:r>
            <a:endParaRPr lang="en-US" sz="2200" baseline="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2846988721004471"/>
          <c:w val="1"/>
          <c:h val="0.481030548264800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F08-47F6-AA39-0CB4BD2A2D1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F08-47F6-AA39-0CB4BD2A2D1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F08-47F6-AA39-0CB4BD2A2D1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F08-47F6-AA39-0CB4BD2A2D1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F08-47F6-AA39-0CB4BD2A2D1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F08-47F6-AA39-0CB4BD2A2D1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F08-47F6-AA39-0CB4BD2A2D1E}"/>
              </c:ext>
            </c:extLst>
          </c:dPt>
          <c:cat>
            <c:strRef>
              <c:f>Feuil1!$A$2:$A$8</c:f>
              <c:strCache>
                <c:ptCount val="7"/>
                <c:pt idx="0">
                  <c:v>Licences</c:v>
                </c:pt>
                <c:pt idx="1">
                  <c:v>Adhésions</c:v>
                </c:pt>
                <c:pt idx="2">
                  <c:v>Droits de table</c:v>
                </c:pt>
                <c:pt idx="3">
                  <c:v>Bar et festifs</c:v>
                </c:pt>
                <c:pt idx="4">
                  <c:v>Location salle FFB</c:v>
                </c:pt>
                <c:pt idx="5">
                  <c:v>Subvention Commune</c:v>
                </c:pt>
                <c:pt idx="6">
                  <c:v>Subvention Dépt</c:v>
                </c:pt>
              </c:strCache>
            </c:strRef>
          </c:cat>
          <c:val>
            <c:numRef>
              <c:f>Feuil1!$B$2:$B$8</c:f>
              <c:numCache>
                <c:formatCode>General</c:formatCode>
                <c:ptCount val="7"/>
                <c:pt idx="0">
                  <c:v>2700</c:v>
                </c:pt>
                <c:pt idx="1">
                  <c:v>2574</c:v>
                </c:pt>
                <c:pt idx="2">
                  <c:v>8474</c:v>
                </c:pt>
                <c:pt idx="3">
                  <c:v>748</c:v>
                </c:pt>
                <c:pt idx="4">
                  <c:v>145</c:v>
                </c:pt>
                <c:pt idx="5">
                  <c:v>250</c:v>
                </c:pt>
                <c:pt idx="6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2F08-47F6-AA39-0CB4BD2A2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161745406824147E-2"/>
          <c:y val="0.67529567993190032"/>
          <c:w val="0.84438407699037621"/>
          <c:h val="0.324704320068099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5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200" b="0" i="0" baseline="0">
                <a:solidFill>
                  <a:schemeClr val="tx1"/>
                </a:solidFill>
              </a:rPr>
              <a:t>Répartition des Dépenses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5319444444444447"/>
          <c:w val="1"/>
          <c:h val="0.5568100386238680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1-6D80-4472-A4E2-B6574A09CB9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3-6D80-4472-A4E2-B6574A09CB9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5-6D80-4472-A4E2-B6574A09CB9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7-6D80-4472-A4E2-B6574A09CB9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9-6D80-4472-A4E2-B6574A09CB9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B-6D80-4472-A4E2-B6574A09CB9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D-6D80-4472-A4E2-B6574A09CB9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0F-6D80-4472-A4E2-B6574A09CB9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1-6D80-4472-A4E2-B6574A09CB9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3-6D80-4472-A4E2-B6574A09CB9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5-6D80-4472-A4E2-B6574A09CB9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7-6D80-4472-A4E2-B6574A09CB9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9-6D80-4472-A4E2-B6574A09CB9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12000000"/>
                </a:lightRig>
              </a:scene3d>
              <a:sp3d/>
            </c:spPr>
            <c:extLst>
              <c:ext xmlns:c16="http://schemas.microsoft.com/office/drawing/2014/chart" uri="{C3380CC4-5D6E-409C-BE32-E72D297353CC}">
                <c16:uniqueId val="{0000001B-6D80-4472-A4E2-B6574A09CB9E}"/>
              </c:ext>
            </c:extLst>
          </c:dPt>
          <c:cat>
            <c:strRef>
              <c:f>Feuil1!$A$2:$A$15</c:f>
              <c:strCache>
                <c:ptCount val="14"/>
                <c:pt idx="0">
                  <c:v>Téléphonie + Internet</c:v>
                </c:pt>
                <c:pt idx="1">
                  <c:v>FFB Tournois et Compet</c:v>
                </c:pt>
                <c:pt idx="2">
                  <c:v>Frais bancaires</c:v>
                </c:pt>
                <c:pt idx="3">
                  <c:v>Ménage</c:v>
                </c:pt>
                <c:pt idx="4">
                  <c:v>URSAAF</c:v>
                </c:pt>
                <c:pt idx="5">
                  <c:v>Matériel</c:v>
                </c:pt>
                <c:pt idx="6">
                  <c:v>Communication</c:v>
                </c:pt>
                <c:pt idx="7">
                  <c:v>Bar et Festifs</c:v>
                </c:pt>
                <c:pt idx="8">
                  <c:v>Licences</c:v>
                </c:pt>
                <c:pt idx="9">
                  <c:v>Fournitures bureau</c:v>
                </c:pt>
                <c:pt idx="10">
                  <c:v>Missions déplacements</c:v>
                </c:pt>
                <c:pt idx="11">
                  <c:v>Trophée du voyage</c:v>
                </c:pt>
                <c:pt idx="12">
                  <c:v>Assurances</c:v>
                </c:pt>
                <c:pt idx="13">
                  <c:v>Equipement entretien</c:v>
                </c:pt>
              </c:strCache>
            </c:strRef>
          </c:cat>
          <c:val>
            <c:numRef>
              <c:f>Feuil1!$C$2:$C$15</c:f>
              <c:numCache>
                <c:formatCode>General</c:formatCode>
                <c:ptCount val="14"/>
                <c:pt idx="0">
                  <c:v>563</c:v>
                </c:pt>
                <c:pt idx="1">
                  <c:v>2633</c:v>
                </c:pt>
                <c:pt idx="2">
                  <c:v>285</c:v>
                </c:pt>
                <c:pt idx="3">
                  <c:v>1375</c:v>
                </c:pt>
                <c:pt idx="4">
                  <c:v>524</c:v>
                </c:pt>
                <c:pt idx="5">
                  <c:v>555</c:v>
                </c:pt>
                <c:pt idx="6">
                  <c:v>534</c:v>
                </c:pt>
                <c:pt idx="7">
                  <c:v>2535</c:v>
                </c:pt>
                <c:pt idx="8">
                  <c:v>2247</c:v>
                </c:pt>
                <c:pt idx="9">
                  <c:v>349</c:v>
                </c:pt>
                <c:pt idx="10">
                  <c:v>173</c:v>
                </c:pt>
                <c:pt idx="11">
                  <c:v>1836</c:v>
                </c:pt>
                <c:pt idx="12">
                  <c:v>529</c:v>
                </c:pt>
                <c:pt idx="13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D80-4472-A4E2-B6574A09CB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88888888888889E-2"/>
          <c:y val="0.18969925634295715"/>
          <c:w val="0.93888888888888888"/>
          <c:h val="0.7547451881014872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6F1-45BD-A0E3-8027DB8E0DD8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50800">
                <a:solidFill>
                  <a:schemeClr val="lt1"/>
                </a:solidFill>
              </a:ln>
              <a:effectLst/>
              <a:sp3d contourW="508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6F1-45BD-A0E3-8027DB8E0DD8}"/>
              </c:ext>
            </c:extLst>
          </c:dPt>
          <c:dLbls>
            <c:dLbl>
              <c:idx val="0"/>
              <c:layout>
                <c:manualLayout>
                  <c:x val="-0.14945436618153538"/>
                  <c:y val="-0.129202971072430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165288713910755"/>
                      <c:h val="0.386875182268883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6F1-45BD-A0E3-8027DB8E0DD8}"/>
                </c:ext>
              </c:extLst>
            </c:dLbl>
            <c:dLbl>
              <c:idx val="1"/>
              <c:layout>
                <c:manualLayout>
                  <c:x val="0.12874965281635373"/>
                  <c:y val="0.174826317112306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104177602799651"/>
                      <c:h val="0.386875182268883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6F1-45BD-A0E3-8027DB8E0D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(Feuil1!$A$10:$B$10,Feuil1!$A$12:$B$12)</c:f>
              <c:multiLvlStrCache>
                <c:ptCount val="2"/>
                <c:lvl>
                  <c:pt idx="0">
                    <c:v>15091</c:v>
                  </c:pt>
                  <c:pt idx="1">
                    <c:v>14305</c:v>
                  </c:pt>
                </c:lvl>
                <c:lvl>
                  <c:pt idx="0">
                    <c:v>recettes</c:v>
                  </c:pt>
                  <c:pt idx="1">
                    <c:v>dépenses</c:v>
                  </c:pt>
                </c:lvl>
              </c:multiLvlStrCache>
              <c:extLst/>
            </c:multiLvlStrRef>
          </c:cat>
          <c:val>
            <c:numRef>
              <c:f>(Feuil1!$B$10,Feuil1!$B$12)</c:f>
              <c:numCache>
                <c:formatCode>General</c:formatCode>
                <c:ptCount val="2"/>
                <c:pt idx="0">
                  <c:v>15091</c:v>
                </c:pt>
                <c:pt idx="1">
                  <c:v>14305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46F1-45BD-A0E3-8027DB8E0DD8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2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4108E10-6FB5-4240-9691-7D57C999827E}" type="datetimeFigureOut">
              <a:rPr lang="fr-FR" smtClean="0"/>
              <a:pPr/>
              <a:t>09/01/2024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A65B8A4-5228-45D7-8F42-8954406E7BF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/>
              <a:t>BRIDGE CLUB DE MONTMORENCY</a:t>
            </a:r>
            <a:br>
              <a:rPr lang="fr-FR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ASSEMBLEE GENERALE</a:t>
            </a:r>
          </a:p>
          <a:p>
            <a:r>
              <a:rPr lang="fr-FR" dirty="0"/>
              <a:t>9 janvier 2024</a:t>
            </a:r>
          </a:p>
        </p:txBody>
      </p:sp>
      <p:pic>
        <p:nvPicPr>
          <p:cNvPr id="4" name="Image 3" descr="cerise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642918"/>
            <a:ext cx="2636520" cy="2636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619B71-1931-BF8A-D7E9-1AA335FAA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financier</a:t>
            </a: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D741C636-59D4-2E00-223F-A7E9F2EE19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7473282"/>
              </p:ext>
            </p:extLst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122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4928" y="4767456"/>
            <a:ext cx="8183880" cy="924833"/>
          </a:xfrm>
        </p:spPr>
        <p:txBody>
          <a:bodyPr>
            <a:normAutofit fontScale="90000"/>
          </a:bodyPr>
          <a:lstStyle/>
          <a:p>
            <a:r>
              <a:rPr lang="fr-FR" dirty="0"/>
              <a:t>Bilan financier (détail dépenses)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FACFE003-3F61-6F9B-168E-0538C00B9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431221"/>
              </p:ext>
            </p:extLst>
          </p:nvPr>
        </p:nvGraphicFramePr>
        <p:xfrm>
          <a:off x="1547664" y="836713"/>
          <a:ext cx="5544615" cy="39135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811">
                  <a:extLst>
                    <a:ext uri="{9D8B030D-6E8A-4147-A177-3AD203B41FA5}">
                      <a16:colId xmlns:a16="http://schemas.microsoft.com/office/drawing/2014/main" val="1564564149"/>
                    </a:ext>
                  </a:extLst>
                </a:gridCol>
                <a:gridCol w="38100">
                  <a:extLst>
                    <a:ext uri="{9D8B030D-6E8A-4147-A177-3AD203B41FA5}">
                      <a16:colId xmlns:a16="http://schemas.microsoft.com/office/drawing/2014/main" val="217958729"/>
                    </a:ext>
                  </a:extLst>
                </a:gridCol>
                <a:gridCol w="2722704">
                  <a:extLst>
                    <a:ext uri="{9D8B030D-6E8A-4147-A177-3AD203B41FA5}">
                      <a16:colId xmlns:a16="http://schemas.microsoft.com/office/drawing/2014/main" val="151852888"/>
                    </a:ext>
                  </a:extLst>
                </a:gridCol>
              </a:tblGrid>
              <a:tr h="38715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Téléphonie + Internet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563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2610866"/>
                  </a:ext>
                </a:extLst>
              </a:tr>
              <a:tr h="38715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>
                          <a:effectLst/>
                        </a:rPr>
                        <a:t>FFB Tournois et Compet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2633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82825243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Frais bancaires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285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7581049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>
                          <a:effectLst/>
                        </a:rPr>
                        <a:t>Ménage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1375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79574499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URSAAF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524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45545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Matériel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555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5438708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Communication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534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214873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>
                          <a:effectLst/>
                        </a:rPr>
                        <a:t>Bar et Festifs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2535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91265486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Licences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2247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1360627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Fournitures bureau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349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26884244"/>
                  </a:ext>
                </a:extLst>
              </a:tr>
              <a:tr h="387152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Missions déplacements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173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818998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>
                          <a:effectLst/>
                        </a:rPr>
                        <a:t>Trophée du voyage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>
                          <a:effectLst/>
                        </a:rPr>
                        <a:t>1836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46334449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 dirty="0">
                          <a:effectLst/>
                        </a:rPr>
                        <a:t>Assurances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529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2684573"/>
                  </a:ext>
                </a:extLst>
              </a:tr>
              <a:tr h="234814"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u="none" strike="noStrike" baseline="0">
                          <a:effectLst/>
                        </a:rPr>
                        <a:t>Equipement entretien</a:t>
                      </a:r>
                      <a:endParaRPr lang="fr-FR" sz="1600" b="0" i="0" u="none" strike="noStrike" baseline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r-FR" sz="1600" u="none" strike="noStrike" baseline="0" dirty="0">
                          <a:effectLst/>
                        </a:rPr>
                        <a:t>167</a:t>
                      </a:r>
                      <a:endParaRPr lang="fr-FR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957573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FC1943-EE9A-673B-7415-3C6541F5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financier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9CA0AC9-9EE2-BA40-179F-61C9295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BILAN 2022 / 2023</a:t>
            </a:r>
          </a:p>
        </p:txBody>
      </p:sp>
      <p:graphicFrame>
        <p:nvGraphicFramePr>
          <p:cNvPr id="7" name="Graphique 6">
            <a:extLst>
              <a:ext uri="{FF2B5EF4-FFF2-40B4-BE49-F238E27FC236}">
                <a16:creationId xmlns:a16="http://schemas.microsoft.com/office/drawing/2014/main" id="{87428078-377C-045A-8AD8-5F62DBE5AE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7584453"/>
              </p:ext>
            </p:extLst>
          </p:nvPr>
        </p:nvGraphicFramePr>
        <p:xfrm>
          <a:off x="971600" y="1196752"/>
          <a:ext cx="7200800" cy="4187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0429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Budget prévisionnel</a:t>
            </a:r>
            <a:br>
              <a:rPr lang="fr-FR" dirty="0"/>
            </a:br>
            <a:endParaRPr lang="fr-FR" dirty="0"/>
          </a:p>
        </p:txBody>
      </p:sp>
      <p:pic>
        <p:nvPicPr>
          <p:cNvPr id="11" name="Espace réservé du contenu 10">
            <a:extLst>
              <a:ext uri="{FF2B5EF4-FFF2-40B4-BE49-F238E27FC236}">
                <a16:creationId xmlns:a16="http://schemas.microsoft.com/office/drawing/2014/main" id="{B90353B5-CEA3-2ADA-0F6F-697CC47118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3844" y="604836"/>
            <a:ext cx="3862294" cy="437864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Budget Prévisionnel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9A1DF87D-6B81-0E8E-5728-D70F918FD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CHARGES FIXES INCOMPRESSIBLES</a:t>
            </a:r>
            <a:r>
              <a:rPr lang="fr-FR" sz="3200" dirty="0"/>
              <a:t> 	  </a:t>
            </a:r>
            <a:r>
              <a:rPr lang="fr-FR" sz="3200" b="0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3456</a:t>
            </a:r>
            <a:r>
              <a:rPr lang="fr-FR" sz="3200" dirty="0"/>
              <a:t> </a:t>
            </a:r>
          </a:p>
          <a:p>
            <a:r>
              <a:rPr lang="fr-FR" sz="3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DEPENSES VARIABLES BRIDGE</a:t>
            </a:r>
            <a:r>
              <a:rPr lang="fr-FR" sz="3200" dirty="0"/>
              <a:t> 		  </a:t>
            </a:r>
            <a:r>
              <a:rPr lang="fr-FR" sz="3200" i="1" dirty="0">
                <a:solidFill>
                  <a:srgbClr val="FF0000"/>
                </a:solidFill>
                <a:latin typeface="Calibri" panose="020F0502020204030204" pitchFamily="34" charset="0"/>
              </a:rPr>
              <a:t>8273</a:t>
            </a:r>
            <a:endParaRPr lang="fr-FR" sz="3200" dirty="0"/>
          </a:p>
          <a:p>
            <a:r>
              <a:rPr lang="fr-FR" sz="3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DEPENSES VARIABLES VIE DU CLUB</a:t>
            </a:r>
            <a:r>
              <a:rPr lang="fr-FR" sz="3200" dirty="0"/>
              <a:t> 	  </a:t>
            </a:r>
            <a:r>
              <a:rPr lang="fr-FR" sz="3200" i="1" dirty="0">
                <a:solidFill>
                  <a:srgbClr val="FF0000"/>
                </a:solidFill>
                <a:latin typeface="Calibri" panose="020F0502020204030204" pitchFamily="34" charset="0"/>
              </a:rPr>
              <a:t>5000</a:t>
            </a:r>
            <a:endParaRPr lang="fr-FR" sz="3200" b="0" i="1" u="none" strike="noStrike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r>
              <a:rPr lang="fr-FR" sz="3200" b="1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RECETTES PREVISIONNELLES</a:t>
            </a:r>
            <a:r>
              <a:rPr lang="fr-FR" sz="3200" dirty="0"/>
              <a:t> 		</a:t>
            </a:r>
            <a:r>
              <a:rPr lang="fr-FR" sz="3200" b="0" i="1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16735</a:t>
            </a:r>
          </a:p>
          <a:p>
            <a:pPr marL="0" indent="0">
              <a:buNone/>
            </a:pPr>
            <a:endParaRPr lang="fr-FR" sz="32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fr-FR" sz="3200" i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sz="3200" i="1" dirty="0">
                <a:solidFill>
                  <a:srgbClr val="FF0000"/>
                </a:solidFill>
                <a:latin typeface="Calibri" panose="020F0502020204030204" pitchFamily="34" charset="0"/>
              </a:rPr>
              <a:t>Prévision recettes/dépenses  </a:t>
            </a:r>
            <a:r>
              <a:rPr lang="fr-FR" sz="3200" b="1" i="0" u="none" strike="noStrike" dirty="0">
                <a:solidFill>
                  <a:srgbClr val="1F497D"/>
                </a:solidFill>
                <a:effectLst/>
                <a:latin typeface="Calibri" panose="020F0502020204030204" pitchFamily="34" charset="0"/>
              </a:rPr>
              <a:t>16735</a:t>
            </a:r>
            <a:r>
              <a:rPr lang="fr-FR" sz="3200" dirty="0"/>
              <a:t> </a:t>
            </a:r>
            <a:r>
              <a:rPr lang="fr-FR" sz="3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16</a:t>
            </a: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  <a:r>
              <a:rPr lang="fr-FR" sz="3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29</a:t>
            </a:r>
          </a:p>
          <a:p>
            <a:pPr marL="0" indent="0">
              <a:buNone/>
            </a:pPr>
            <a:r>
              <a:rPr lang="fr-FR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		Budget en équilibre</a:t>
            </a:r>
            <a:endParaRPr lang="fr-FR" sz="3200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Vie du Club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45312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Compétitions : Résultats </a:t>
            </a:r>
          </a:p>
          <a:p>
            <a:r>
              <a:rPr lang="fr-FR" dirty="0">
                <a:solidFill>
                  <a:srgbClr val="FF0000"/>
                </a:solidFill>
              </a:rPr>
              <a:t>Finale Nationale Dames x 4</a:t>
            </a:r>
          </a:p>
          <a:p>
            <a:endParaRPr lang="fr-FR" dirty="0"/>
          </a:p>
          <a:p>
            <a:r>
              <a:rPr lang="fr-FR" dirty="0"/>
              <a:t>Tournois</a:t>
            </a:r>
          </a:p>
          <a:p>
            <a:pPr lvl="1"/>
            <a:r>
              <a:rPr lang="fr-FR" dirty="0"/>
              <a:t>Régularité</a:t>
            </a:r>
          </a:p>
          <a:p>
            <a:pPr lvl="1"/>
            <a:r>
              <a:rPr lang="fr-FR" dirty="0"/>
              <a:t>Festifs</a:t>
            </a:r>
          </a:p>
          <a:p>
            <a:pPr lvl="1"/>
            <a:r>
              <a:rPr lang="fr-FR" dirty="0"/>
              <a:t>Simultanés ?</a:t>
            </a:r>
          </a:p>
          <a:p>
            <a:pPr lvl="1"/>
            <a:endParaRPr lang="fr-FR" dirty="0"/>
          </a:p>
          <a:p>
            <a:endParaRPr lang="fr-FR" dirty="0"/>
          </a:p>
          <a:p>
            <a:r>
              <a:rPr lang="fr-FR" dirty="0"/>
              <a:t>École de bridge : </a:t>
            </a:r>
            <a:r>
              <a:rPr lang="fr-FR" sz="2400" dirty="0"/>
              <a:t>Participation au CFEB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DEC3095-B12F-61FF-51BD-5C47DBC3BB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1107" y="1700808"/>
            <a:ext cx="3131840" cy="234888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diverses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9600" dirty="0"/>
          </a:p>
          <a:p>
            <a:pPr algn="ctr"/>
            <a:r>
              <a:rPr lang="fr-FR" sz="9600" dirty="0"/>
              <a:t>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Renouvellement du 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7885504" cy="3258688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Membres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Michèle Bachy ; Monique </a:t>
            </a:r>
            <a:r>
              <a:rPr lang="fr-F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Lagier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 Florence Richard ; Alain </a:t>
            </a:r>
            <a:r>
              <a:rPr lang="fr-F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Bodart-Démoulins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; Christian Ducrot ; Houry </a:t>
            </a:r>
            <a:r>
              <a:rPr lang="fr-FR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Zuili</a:t>
            </a: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; Alain Weill : Martine De Rosière ; Françoise Fournier.</a:t>
            </a:r>
            <a:endParaRPr lang="fr-F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Membre démissionnaire : -----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Membre à renouveler : </a:t>
            </a:r>
            <a:r>
              <a:rPr lang="fr-F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-----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Nouveaux membres à élire : -----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78C1DF-5986-DFE8-FC31-C1956F295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de votre attention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694FCB9-EBAD-EF1B-AFC3-599C13A86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sz="4000" dirty="0"/>
              <a:t>Bonne galette !</a:t>
            </a:r>
          </a:p>
          <a:p>
            <a:pPr algn="ctr"/>
            <a:endParaRPr lang="fr-FR" sz="40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1F5C4AE-50F3-E3F3-CF01-2C17AF29285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032" y="5098936"/>
            <a:ext cx="706328" cy="70632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0C2ACA4-7E0C-5F15-E547-F87760A2E61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628800"/>
            <a:ext cx="4355923" cy="290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60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Ordre du jour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Approbation du PV de l’AG 2022</a:t>
            </a:r>
          </a:p>
          <a:p>
            <a:r>
              <a:rPr lang="fr-FR" dirty="0"/>
              <a:t>Rapport moral</a:t>
            </a:r>
          </a:p>
          <a:p>
            <a:r>
              <a:rPr lang="fr-FR" dirty="0"/>
              <a:t>Bilan financier 2022/2023</a:t>
            </a:r>
          </a:p>
          <a:p>
            <a:r>
              <a:rPr lang="fr-FR" dirty="0"/>
              <a:t>Approbation des comptes</a:t>
            </a:r>
          </a:p>
          <a:p>
            <a:r>
              <a:rPr lang="fr-FR" dirty="0"/>
              <a:t>Budget prévisionnel</a:t>
            </a:r>
          </a:p>
          <a:p>
            <a:r>
              <a:rPr lang="fr-FR" dirty="0"/>
              <a:t>Suppression </a:t>
            </a:r>
            <a:r>
              <a:rPr lang="fr-FR"/>
              <a:t>compte bancaire SG</a:t>
            </a:r>
            <a:endParaRPr lang="fr-FR" dirty="0"/>
          </a:p>
          <a:p>
            <a:r>
              <a:rPr lang="fr-FR" dirty="0"/>
              <a:t>Vie du club, compétitions, tournois</a:t>
            </a:r>
          </a:p>
          <a:p>
            <a:r>
              <a:rPr lang="fr-FR" dirty="0"/>
              <a:t>Questions diverses</a:t>
            </a:r>
          </a:p>
          <a:p>
            <a:r>
              <a:rPr lang="fr-FR" dirty="0"/>
              <a:t>Renouvellement des membres du CA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Adhérents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fr-FR" sz="6000" dirty="0"/>
              <a:t>101 adhérents au total </a:t>
            </a:r>
          </a:p>
          <a:p>
            <a:pPr algn="ctr">
              <a:buNone/>
            </a:pPr>
            <a:endParaRPr lang="fr-FR" sz="6000" dirty="0"/>
          </a:p>
          <a:p>
            <a:pPr algn="ctr"/>
            <a:r>
              <a:rPr lang="fr-FR" sz="6000" dirty="0"/>
              <a:t>71 Licenciés</a:t>
            </a:r>
          </a:p>
          <a:p>
            <a:pPr algn="ctr"/>
            <a:r>
              <a:rPr lang="fr-FR" sz="6000" dirty="0"/>
              <a:t>30 Sympathisants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fr-FR" dirty="0"/>
              <a:t>Les Adhérents</a:t>
            </a:r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0B869233-FAA5-1C5A-C8FD-F8FFDB080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859067"/>
              </p:ext>
            </p:extLst>
          </p:nvPr>
        </p:nvGraphicFramePr>
        <p:xfrm>
          <a:off x="2051720" y="1988840"/>
          <a:ext cx="475252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Adhérents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Age moyen : 75 ans</a:t>
            </a:r>
          </a:p>
          <a:p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362C33E9-AEF6-709B-5EE0-12A6BA9764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3813600"/>
              </p:ext>
            </p:extLst>
          </p:nvPr>
        </p:nvGraphicFramePr>
        <p:xfrm>
          <a:off x="1763689" y="1484784"/>
          <a:ext cx="5688632" cy="3498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Adhérents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Pyramide des âges</a:t>
            </a:r>
          </a:p>
          <a:p>
            <a:endParaRPr lang="fr-FR" dirty="0"/>
          </a:p>
        </p:txBody>
      </p:sp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B83C3F3B-3457-D0CC-8D14-F763C06EF5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2682901"/>
              </p:ext>
            </p:extLst>
          </p:nvPr>
        </p:nvGraphicFramePr>
        <p:xfrm>
          <a:off x="1907704" y="1340768"/>
          <a:ext cx="554461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DD4423-0DC6-E58F-C693-5069D8C03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4724220"/>
            <a:ext cx="8183880" cy="1051560"/>
          </a:xfrm>
        </p:spPr>
        <p:txBody>
          <a:bodyPr/>
          <a:lstStyle/>
          <a:p>
            <a:r>
              <a:rPr lang="fr-FR" dirty="0"/>
              <a:t>Vie du Club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32F3370-B1A0-6459-14F5-80A52DDDC59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aphique 2">
            <a:extLst>
              <a:ext uri="{FF2B5EF4-FFF2-40B4-BE49-F238E27FC236}">
                <a16:creationId xmlns:a16="http://schemas.microsoft.com/office/drawing/2014/main" id="{F4E2DD20-082E-427F-9CA2-03C7015A33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4603992"/>
              </p:ext>
            </p:extLst>
          </p:nvPr>
        </p:nvGraphicFramePr>
        <p:xfrm>
          <a:off x="683568" y="662941"/>
          <a:ext cx="7632848" cy="3990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2568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56D9B6-76BC-2621-FD18-5FA29A96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Vie du Club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67DA7-C837-0EA8-A591-ADF2D6760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Entretien des locaux</a:t>
            </a:r>
          </a:p>
          <a:p>
            <a:r>
              <a:rPr lang="fr-FR" dirty="0"/>
              <a:t>Investissements</a:t>
            </a:r>
          </a:p>
          <a:p>
            <a:r>
              <a:rPr lang="fr-FR" dirty="0"/>
              <a:t>Fonctionnement</a:t>
            </a:r>
          </a:p>
          <a:p>
            <a:r>
              <a:rPr lang="fr-FR" dirty="0"/>
              <a:t>École de Bridge</a:t>
            </a:r>
          </a:p>
          <a:p>
            <a:r>
              <a:rPr lang="fr-FR" dirty="0"/>
              <a:t>…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404ED79-525B-524B-B890-A07CB9EC2A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172716"/>
            <a:ext cx="3312368" cy="236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19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Bilan financier</a:t>
            </a:r>
            <a:br>
              <a:rPr lang="fr-FR" dirty="0"/>
            </a:br>
            <a:endParaRPr lang="fr-FR" dirty="0"/>
          </a:p>
        </p:txBody>
      </p:sp>
      <p:graphicFrame>
        <p:nvGraphicFramePr>
          <p:cNvPr id="5" name="Graphique 4">
            <a:extLst>
              <a:ext uri="{FF2B5EF4-FFF2-40B4-BE49-F238E27FC236}">
                <a16:creationId xmlns:a16="http://schemas.microsoft.com/office/drawing/2014/main" id="{B317B9AD-8B42-873E-B4CF-32C9972EA5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387812"/>
              </p:ext>
            </p:extLst>
          </p:nvPr>
        </p:nvGraphicFramePr>
        <p:xfrm>
          <a:off x="1331640" y="822960"/>
          <a:ext cx="6768752" cy="407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667</TotalTime>
  <Words>297</Words>
  <Application>Microsoft Office PowerPoint</Application>
  <PresentationFormat>Affichage à l'écran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Calibri</vt:lpstr>
      <vt:lpstr>Verdana</vt:lpstr>
      <vt:lpstr>Wingdings 2</vt:lpstr>
      <vt:lpstr>Aspect</vt:lpstr>
      <vt:lpstr>BRIDGE CLUB DE MONTMORENCY </vt:lpstr>
      <vt:lpstr>Ordre du jour</vt:lpstr>
      <vt:lpstr>Les Adhérents</vt:lpstr>
      <vt:lpstr>Les Adhérents</vt:lpstr>
      <vt:lpstr>Les Adhérents</vt:lpstr>
      <vt:lpstr>Les Adhérents</vt:lpstr>
      <vt:lpstr>Vie du Club</vt:lpstr>
      <vt:lpstr>Vie du Club</vt:lpstr>
      <vt:lpstr>Bilan financier </vt:lpstr>
      <vt:lpstr>Bilan financier</vt:lpstr>
      <vt:lpstr>Bilan financier (détail dépenses)</vt:lpstr>
      <vt:lpstr>Bilan financier</vt:lpstr>
      <vt:lpstr>Budget prévisionnel </vt:lpstr>
      <vt:lpstr>Budget Prévisionnel</vt:lpstr>
      <vt:lpstr>Vie du Club</vt:lpstr>
      <vt:lpstr>Questions diverses</vt:lpstr>
      <vt:lpstr>Renouvellement du CA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BRIDGE CLUB DE MONTMORENCY</dc:title>
  <dc:creator>Sergent Pepper</dc:creator>
  <cp:lastModifiedBy>Sergent Pepper</cp:lastModifiedBy>
  <cp:revision>46</cp:revision>
  <dcterms:created xsi:type="dcterms:W3CDTF">2021-11-19T22:38:24Z</dcterms:created>
  <dcterms:modified xsi:type="dcterms:W3CDTF">2024-01-09T11:10:50Z</dcterms:modified>
</cp:coreProperties>
</file>